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670" r:id="rId3"/>
    <p:sldId id="672" r:id="rId4"/>
    <p:sldId id="677" r:id="rId5"/>
    <p:sldId id="678" r:id="rId6"/>
    <p:sldId id="682" r:id="rId7"/>
    <p:sldId id="679" r:id="rId8"/>
    <p:sldId id="681" r:id="rId9"/>
    <p:sldId id="680" r:id="rId10"/>
    <p:sldId id="683" r:id="rId11"/>
    <p:sldId id="684" r:id="rId12"/>
    <p:sldId id="685" r:id="rId13"/>
    <p:sldId id="686" r:id="rId14"/>
    <p:sldId id="687" r:id="rId15"/>
    <p:sldId id="689" r:id="rId16"/>
    <p:sldId id="690" r:id="rId17"/>
    <p:sldId id="691" r:id="rId18"/>
    <p:sldId id="692" r:id="rId19"/>
    <p:sldId id="693" r:id="rId20"/>
    <p:sldId id="694" r:id="rId21"/>
    <p:sldId id="695" r:id="rId22"/>
    <p:sldId id="696" r:id="rId23"/>
    <p:sldId id="697" r:id="rId24"/>
    <p:sldId id="698" r:id="rId25"/>
    <p:sldId id="699" r:id="rId26"/>
    <p:sldId id="700" r:id="rId27"/>
    <p:sldId id="675" r:id="rId28"/>
    <p:sldId id="701" r:id="rId29"/>
    <p:sldId id="702" r:id="rId30"/>
    <p:sldId id="703" r:id="rId31"/>
    <p:sldId id="706" r:id="rId32"/>
    <p:sldId id="704" r:id="rId33"/>
    <p:sldId id="707" r:id="rId34"/>
    <p:sldId id="705" r:id="rId35"/>
    <p:sldId id="708" r:id="rId36"/>
    <p:sldId id="709" r:id="rId37"/>
    <p:sldId id="710" r:id="rId38"/>
    <p:sldId id="712" r:id="rId39"/>
    <p:sldId id="713" r:id="rId40"/>
    <p:sldId id="714" r:id="rId41"/>
    <p:sldId id="715" r:id="rId42"/>
    <p:sldId id="716" r:id="rId43"/>
    <p:sldId id="717" r:id="rId44"/>
    <p:sldId id="718" r:id="rId45"/>
    <p:sldId id="719" r:id="rId46"/>
    <p:sldId id="720" r:id="rId47"/>
    <p:sldId id="721" r:id="rId48"/>
    <p:sldId id="722" r:id="rId49"/>
    <p:sldId id="723" r:id="rId50"/>
    <p:sldId id="724" r:id="rId51"/>
    <p:sldId id="711" r:id="rId52"/>
    <p:sldId id="673" r:id="rId53"/>
    <p:sldId id="446" r:id="rId54"/>
    <p:sldId id="532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9FF"/>
    <a:srgbClr val="CC0099"/>
    <a:srgbClr val="FFF4D0"/>
    <a:srgbClr val="F98234"/>
    <a:srgbClr val="0432FF"/>
    <a:srgbClr val="EAF4DF"/>
    <a:srgbClr val="CFEBF1"/>
    <a:srgbClr val="F2FFE9"/>
    <a:srgbClr val="FFE9DA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4" autoAdjust="0"/>
    <p:restoredTop sz="95948" autoAdjust="0"/>
  </p:normalViewPr>
  <p:slideViewPr>
    <p:cSldViewPr snapToGrid="0">
      <p:cViewPr varScale="1">
        <p:scale>
          <a:sx n="70" d="100"/>
          <a:sy n="70" d="100"/>
        </p:scale>
        <p:origin x="378" y="66"/>
      </p:cViewPr>
      <p:guideLst>
        <p:guide orient="horz" pos="222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6C451-E700-5D48-8882-DCC6276494CF}" type="datetimeFigureOut">
              <a:rPr kumimoji="1" lang="zh-CN" altLang="en-US" smtClean="0"/>
              <a:t>2019/8/5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05039-6962-D646-9A2B-17047581D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49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2187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295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2050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789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1799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053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032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9759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101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3789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47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09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789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40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6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6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082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3280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997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162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6816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638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261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97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334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402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6310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660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461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6003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8531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9850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601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54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7975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2283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7281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043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82332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0561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413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052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9206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950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57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432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790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584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73261" y="5877247"/>
            <a:ext cx="2768600" cy="292461"/>
          </a:xfrm>
          <a:prstGeom prst="rect">
            <a:avLst/>
          </a:prstGeom>
        </p:spPr>
      </p:pic>
      <p:cxnSp>
        <p:nvCxnSpPr>
          <p:cNvPr id="13" name="直线连接符 8">
            <a:extLst>
              <a:ext uri="{FF2B5EF4-FFF2-40B4-BE49-F238E27FC236}">
                <a16:creationId xmlns="" xmlns:a16="http://schemas.microsoft.com/office/drawing/2014/main" id="{CBC6505F-F845-2D49-8CD2-0EDCD6760F67}"/>
              </a:ext>
            </a:extLst>
          </p:cNvPr>
          <p:cNvCxnSpPr/>
          <p:nvPr userDrawn="1"/>
        </p:nvCxnSpPr>
        <p:spPr>
          <a:xfrm>
            <a:off x="6157561" y="1318753"/>
            <a:ext cx="0" cy="990494"/>
          </a:xfrm>
          <a:prstGeom prst="line">
            <a:avLst/>
          </a:prstGeom>
          <a:ln>
            <a:solidFill>
              <a:srgbClr val="6082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 userDrawn="1"/>
        </p:nvSpPr>
        <p:spPr>
          <a:xfrm>
            <a:off x="4357692" y="4568847"/>
            <a:ext cx="3599738" cy="6630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中国科学院大学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32" y="1267265"/>
            <a:ext cx="1157129" cy="115712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51" y="1318753"/>
            <a:ext cx="2146410" cy="10541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9515" y="1102047"/>
            <a:ext cx="2768600" cy="2924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585200" y="6035636"/>
            <a:ext cx="2768600" cy="29246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260FECDB-090B-9B4D-BB82-F00DB117C43F}"/>
              </a:ext>
            </a:extLst>
          </p:cNvPr>
          <p:cNvSpPr/>
          <p:nvPr userDrawn="1"/>
        </p:nvSpPr>
        <p:spPr>
          <a:xfrm>
            <a:off x="755544" y="374787"/>
            <a:ext cx="436536" cy="436535"/>
          </a:xfrm>
          <a:prstGeom prst="rect">
            <a:avLst/>
          </a:prstGeom>
          <a:noFill/>
          <a:ln>
            <a:solidFill>
              <a:srgbClr val="60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1C0850D-FB41-9448-921F-F374578333D2}"/>
              </a:ext>
            </a:extLst>
          </p:cNvPr>
          <p:cNvSpPr/>
          <p:nvPr userDrawn="1"/>
        </p:nvSpPr>
        <p:spPr>
          <a:xfrm>
            <a:off x="946690" y="563348"/>
            <a:ext cx="436536" cy="436535"/>
          </a:xfrm>
          <a:prstGeom prst="rect">
            <a:avLst/>
          </a:prstGeom>
          <a:noFill/>
          <a:ln>
            <a:solidFill>
              <a:srgbClr val="60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AC499913-55DD-9B45-8796-E86AC45DA457}"/>
              </a:ext>
            </a:extLst>
          </p:cNvPr>
          <p:cNvSpPr/>
          <p:nvPr userDrawn="1"/>
        </p:nvSpPr>
        <p:spPr>
          <a:xfrm>
            <a:off x="958962" y="561036"/>
            <a:ext cx="233118" cy="250285"/>
          </a:xfrm>
          <a:prstGeom prst="rect">
            <a:avLst/>
          </a:prstGeom>
          <a:solidFill>
            <a:srgbClr val="608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78C6FF"/>
                </a:solidFill>
              </a:ln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0"/>
            <a:ext cx="2146410" cy="10541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featu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featur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lp.baidu.com/homepage/nlptools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featur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featur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featu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documentation/docs/zh/1.5/beginners_guide/index_cn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documentation/docs/zh/1.5/beginners_guide/index_cn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documentation/docs/zh/1.5/beginners_guide/index_cn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documentation/docs/zh/1.5/beginners_guide/index_cn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tool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i.baidu.com/easydl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aistudio.baidu.com/" TargetMode="External"/><Relationship Id="rId4" Type="http://schemas.openxmlformats.org/officeDocument/2006/relationships/hyperlink" Target="https://ai.baidu.com/easyedge/home" TargetMode="Externa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modelanddatase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modelanddatase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modelanddatase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support/new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ddlepaddle/paddl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forum/topic/list/16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aistudio/projectover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aistudio/datasetovervie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broa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aistudio/competi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aistudio/competi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aistudio/educati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aistudio/education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docs#/AIStudio_Project_Unit/to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sta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sta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sta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30117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 smtClean="0">
                <a:latin typeface="黑体" panose="02010609060101010101" pitchFamily="49" charset="-122"/>
                <a:ea typeface="黑体" panose="02010609060101010101" pitchFamily="49" charset="-122"/>
                <a:cs typeface="黑体-简" panose="02000000000000000000" charset="-122"/>
              </a:rPr>
              <a:t>飞桨（</a:t>
            </a:r>
            <a:r>
              <a:rPr kumimoji="1" lang="en-US" altLang="zh-CN" sz="4800" dirty="0">
                <a:latin typeface="黑体" panose="02010609060101010101" pitchFamily="49" charset="-122"/>
                <a:ea typeface="黑体" panose="02010609060101010101" pitchFamily="49" charset="-122"/>
                <a:cs typeface="黑体-简" panose="02000000000000000000" charset="-122"/>
              </a:rPr>
              <a:t> PaddlePaddle </a:t>
            </a:r>
            <a:r>
              <a:rPr kumimoji="1" lang="zh-CN" altLang="en-US" sz="4800" dirty="0" smtClean="0">
                <a:latin typeface="黑体" panose="02010609060101010101" pitchFamily="49" charset="-122"/>
                <a:ea typeface="黑体" panose="02010609060101010101" pitchFamily="49" charset="-122"/>
                <a:cs typeface="黑体-简" panose="02000000000000000000" charset="-122"/>
              </a:rPr>
              <a:t>）使用入门</a:t>
            </a:r>
            <a:endParaRPr kumimoji="1" lang="zh-CN" altLang="en-US" sz="4800" dirty="0">
              <a:latin typeface="黑体" panose="02010609060101010101" pitchFamily="49" charset="-122"/>
              <a:ea typeface="黑体" panose="02010609060101010101" pitchFamily="49" charset="-122"/>
              <a:cs typeface="黑体-简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30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https://www.paddlepaddle.org.cn/feature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、兼具灵活性和效率，同时支持动态图和静态</a:t>
            </a:r>
            <a:endParaRPr lang="en-US" altLang="zh-CN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为什么使用飞桨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89" y="2335193"/>
            <a:ext cx="10648184" cy="452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30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https://www.paddlepaddle.org.cn/feature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、源于实际业务淬炼，提供应用效果最佳的官方模型</a:t>
            </a:r>
            <a:endParaRPr lang="en-US" altLang="zh-CN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为什么使用飞桨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" y="2335193"/>
            <a:ext cx="11401425" cy="304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343461" y="5595583"/>
            <a:ext cx="7745948" cy="103040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0045">
              <a:lnSpc>
                <a:spcPct val="150000"/>
              </a:lnSpc>
            </a:pPr>
            <a:r>
              <a:rPr lang="en-US" altLang="zh-CN" sz="2000" dirty="0" err="1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PaddleNLP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：中文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开源工具集</a:t>
            </a:r>
            <a:endParaRPr lang="en-US" altLang="zh-CN" sz="2000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https://nlp.baidu.com/homepage/nlptools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79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30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https://www.paddlepaddle.org.cn/feature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、源于业界顶尖实践，输出最强的超大规模并行深度学习平台能力</a:t>
            </a:r>
            <a:endParaRPr lang="en-US" altLang="zh-CN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为什么使用飞桨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5" y="2335193"/>
            <a:ext cx="11250029" cy="44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7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30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https://www.paddlepaddle.org.cn/feature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、追求极致速度体验，推出推理引擎一体化设计，训练到多端推理的无缝对接</a:t>
            </a:r>
            <a:endParaRPr lang="en-US" altLang="zh-CN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为什么使用飞桨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44" y="2335193"/>
            <a:ext cx="9836785" cy="44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30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https://www.paddlepaddle.org.cn/feature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、秉承用户至上理念，提供系统化技术服务与支持</a:t>
            </a:r>
            <a:endParaRPr lang="en-US" altLang="zh-CN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为什么使用飞桨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5193"/>
            <a:ext cx="12069538" cy="43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8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7019" y="1319530"/>
            <a:ext cx="1181112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https://www.paddlepaddle.org.cn/documentation/docs/zh/1.5/beginners_guide/index_cn.html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新手入门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使用指南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进阶使用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API-&gt;FAQ-&gt;Release Notes</a:t>
            </a:r>
            <a:endParaRPr lang="en-US" altLang="zh-CN" sz="2000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有事搜一搜，没事看一看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85" y="2335193"/>
            <a:ext cx="8398785" cy="43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5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534" y="1319530"/>
            <a:ext cx="1155636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https://www.paddlepaddle.org.cn/documentation/docs/zh/1.5/beginners_guide/index_cn.html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新手入门</a:t>
            </a:r>
            <a:r>
              <a:rPr lang="en-US" altLang="zh-CN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使用指南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进阶使用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API-&gt;FAQ-&gt;Release Notes</a:t>
            </a:r>
            <a:endParaRPr lang="en-US" altLang="zh-CN" sz="2000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有事搜一搜，没事看一看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495" y="2335193"/>
            <a:ext cx="10429870" cy="45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0823" y="1319530"/>
            <a:ext cx="1155636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https://www.paddlepaddle.org.cn/documentation/docs/zh/1.5/beginners_guide/index_cn.html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新手入门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使用指南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进阶使用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API-&gt;FAQ-&gt;Release Notes</a:t>
            </a:r>
            <a:endParaRPr lang="en-US" altLang="zh-CN" sz="2000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有事搜一搜，没事看一看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689" y="2335193"/>
            <a:ext cx="8096632" cy="452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6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5807" y="1319530"/>
            <a:ext cx="1155636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https://www.paddlepaddle.org.cn/documentation/docs/zh/1.5/beginners_guide/index_cn.html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新手入门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使用指南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进阶使用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-&gt;API-&gt;FAQ-&gt;Release Notes</a:t>
            </a:r>
            <a:endParaRPr lang="en-US" altLang="zh-CN" sz="20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有事搜一搜，没事看一看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37" y="2311380"/>
            <a:ext cx="1562100" cy="2085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391" y="2335193"/>
            <a:ext cx="2981325" cy="4400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27" y="2335193"/>
            <a:ext cx="17811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5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5807" y="1319530"/>
            <a:ext cx="1155636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https://www.paddlepaddle.org.cn/tools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20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加速您的深度学习项目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07" y="1827361"/>
            <a:ext cx="11812717" cy="47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9253" y="336030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512997" y="1818015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桨总体概述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12997" y="2771203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飞桨使用指南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512997" y="3724391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使用指南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512997" y="4677579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课程实践：波士顿房价预测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92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"/>
    </mc:Choice>
    <mc:Fallback xmlns="">
      <p:transition spd="slow" advTm="99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1678" y="1311027"/>
            <a:ext cx="1155636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>
              <a:lnSpc>
                <a:spcPct val="150000"/>
              </a:lnSpc>
            </a:pPr>
            <a:r>
              <a:rPr kumimoji="1" lang="en-US" altLang="zh-CN" sz="2000" b="1" dirty="0" err="1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EasyDL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https://ai.baidu.com/easydl/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kumimoji="1" lang="en-US" altLang="zh-CN" sz="2000" b="1" dirty="0" err="1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EasyEdge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https://ai.baidu.com/easyedge/home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kumimoji="1" lang="en-US" altLang="zh-CN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kumimoji="1"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Studio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https://aistudio.baidu.com/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服务平台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30" y="2881222"/>
            <a:ext cx="5142692" cy="104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030" y="4137638"/>
            <a:ext cx="5142692" cy="2317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6678" y="2892393"/>
            <a:ext cx="6441365" cy="10371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678" y="4137639"/>
            <a:ext cx="6441365" cy="22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29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https://www.paddlepaddle.org.cn/modelanddataset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模型库和数据集</a:t>
            </a:r>
            <a:r>
              <a:rPr lang="en-US" altLang="zh-CN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学习资料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模型、数据、资料、案例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74" y="2335192"/>
            <a:ext cx="10536711" cy="44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29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https://www.paddlepaddle.org.cn/modelanddataset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模型库和数据集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学习资料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模型、数据、资料、案例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9" y="2335192"/>
            <a:ext cx="11349761" cy="40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29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https://www.paddlepaddle.org.cn/modelanddataset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模型库和数据集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学习资料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模型、数据、资料、案例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13" y="2335192"/>
            <a:ext cx="10548832" cy="43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29"/>
            <a:ext cx="10682605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https://www.paddlepaddle.org.cn/support/news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技术、活动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82" y="1955631"/>
            <a:ext cx="7565988" cy="47527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904" y="2313840"/>
            <a:ext cx="30765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29"/>
            <a:ext cx="1068260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https://github.com/paddlepaddle/paddle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93" y="1873527"/>
            <a:ext cx="9416245" cy="48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29"/>
            <a:ext cx="10682605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https://ai.baidu.com/forum/topic/list/168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中文社区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5" y="1927175"/>
            <a:ext cx="6237026" cy="4745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401" y="2474203"/>
            <a:ext cx="5718796" cy="36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9253" y="336030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512997" y="1818015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飞桨总体概述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512997" y="2771203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飞桨使用指南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512997" y="3724391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使用指南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512997" y="4677579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课程实践：波士顿房价预测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87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"/>
    </mc:Choice>
    <mc:Fallback xmlns="">
      <p:transition spd="slow" advTm="99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5370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的全景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1319530"/>
            <a:ext cx="10682605" cy="1422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AI Studio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：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深度学习开发平台，集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开放数据、开源算法、免费算力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三位一体，为开发者提供高效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学习和开发环境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、高价值高奖金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竞赛项目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，支撑高校老师轻松实现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教学，并助力企业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加速落地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业务场景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99" y="2823558"/>
            <a:ext cx="10185475" cy="40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5370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375" y="1319529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https://aistudio.baidu.com/aistudio/projectoverview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en-US" altLang="zh-CN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创建项目</a:t>
            </a:r>
            <a:r>
              <a:rPr lang="en-US" altLang="zh-CN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比赛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40" y="2335192"/>
            <a:ext cx="6934835" cy="42245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775" y="2360505"/>
            <a:ext cx="4615388" cy="424850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70940" y="4558352"/>
            <a:ext cx="4901561" cy="887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57291" y="5667313"/>
            <a:ext cx="4915210" cy="887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86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9253" y="336030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512997" y="1818015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飞桨总体概述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512997" y="2771203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飞桨使用指南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512997" y="3724391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使用指南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512997" y="4677579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课程实践：波士顿房价预测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"/>
    </mc:Choice>
    <mc:Fallback xmlns="">
      <p:transition spd="slow" advTm="99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5370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375" y="1319529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hlinkClick r:id="rId3"/>
              </a:rPr>
              <a:t>https://aistudio.baidu.com/aistudio/datasetoverview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创建项目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比赛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" y="2335192"/>
            <a:ext cx="8881778" cy="44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5370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375" y="1319529"/>
            <a:ext cx="10682605" cy="961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" altLang="zh-CN" sz="2000" dirty="0">
                <a:hlinkClick r:id="rId3"/>
              </a:rPr>
              <a:t> https://ai.baidu.com/broad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比赛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2054DB1-9C58-5446-BCD7-B28EB30F8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49" y="2280754"/>
            <a:ext cx="10302240" cy="44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2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5370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375" y="1319529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https://aistudio.baidu.com/aistudio/competition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创建项目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比赛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13" y="2239658"/>
            <a:ext cx="8659893" cy="45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5370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375" y="1319529"/>
            <a:ext cx="10682605" cy="961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https://aistudio.baidu.com/aistudio/competition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比赛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D4ECF0A-D11D-8940-9AFC-40D284A97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75" y="2280754"/>
            <a:ext cx="9271567" cy="44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4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5370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375" y="1319529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https://aistudio.baidu.com/aistudio/education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创建项目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比赛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6A88945-C091-004C-9A35-C7876295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72" y="2335192"/>
            <a:ext cx="9451791" cy="45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5370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375" y="1319529"/>
            <a:ext cx="10682605" cy="961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https://aistudio.baidu.com/aistudio/education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比赛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0CF0E84-DE9A-1D48-9177-4204293D1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54" y="2280754"/>
            <a:ext cx="9484126" cy="43760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D0172F6-8A15-424C-8DA5-CAE798C35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416" y="2438400"/>
            <a:ext cx="2474976" cy="15284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43EF2A2C-63EB-5E4D-ACB0-10B29264706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917" y="3581308"/>
            <a:ext cx="2592100" cy="14417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27A17CFB-6757-0147-B302-1DB3537AD8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18" y="3652516"/>
            <a:ext cx="1911082" cy="11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84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3924" y="1324589"/>
            <a:ext cx="10682605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官方</a:t>
            </a:r>
            <a:r>
              <a:rPr lang="zh-Hans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https://ai.baidu.com/docs#/</a:t>
            </a:r>
            <a:r>
              <a:rPr lang="e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AIStudio_Project_Unit/top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="" xmlns:a16="http://schemas.microsoft.com/office/drawing/2014/main" id="{5F792132-9F39-6840-88A0-9C515845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0816" y="2163121"/>
            <a:ext cx="6091886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1"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主打交互式编程</a:t>
            </a:r>
            <a:endParaRPr kumimoji="1" lang="en-US" altLang="zh-CN" sz="28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代码效果实时可视化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内置</a:t>
            </a:r>
            <a:r>
              <a:rPr kumimoji="1" lang="en-US" altLang="zh-Han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Markdown</a:t>
            </a:r>
            <a:r>
              <a:rPr kumimoji="1"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编辑器，满足教案需求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="" xmlns:a16="http://schemas.microsoft.com/office/drawing/2014/main" id="{48B5CA72-2A20-534F-A3EB-9D5B87B25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268" y="2163121"/>
            <a:ext cx="4627958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1" lang="zh-Hans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一键即用云端环境</a:t>
            </a:r>
            <a:endParaRPr kumimoji="1" lang="en-US" altLang="zh-Hans" sz="28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免安装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免配置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联网即可用</a:t>
            </a:r>
          </a:p>
        </p:txBody>
      </p:sp>
    </p:spTree>
    <p:extLst>
      <p:ext uri="{BB962C8B-B14F-4D97-AF65-F5344CB8AC3E}">
        <p14:creationId xmlns:p14="http://schemas.microsoft.com/office/powerpoint/2010/main" val="4127987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6938" y="1263710"/>
            <a:ext cx="10682605" cy="662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项目创建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4813B0A-43BD-BE49-8894-D0CFFE6F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46" y="2037521"/>
            <a:ext cx="4402138" cy="40755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3564D2E-9C1D-5348-B195-9EEB934B4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03" y="2037521"/>
            <a:ext cx="4133656" cy="407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47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6939" y="1319528"/>
            <a:ext cx="10682605" cy="662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360045" fontAlgn="auto">
              <a:lnSpc>
                <a:spcPct val="150000"/>
              </a:lnSpc>
              <a:defRPr sz="2800" b="1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Hans" altLang="en-US" dirty="0">
                <a:sym typeface="+mn-ea"/>
              </a:rPr>
              <a:t>项目</a:t>
            </a:r>
            <a:r>
              <a:rPr lang="en-US" altLang="zh-Hans" dirty="0">
                <a:sym typeface="+mn-ea"/>
              </a:rPr>
              <a:t>Fork</a:t>
            </a:r>
            <a:r>
              <a:rPr lang="zh-Hans" altLang="en-US" dirty="0">
                <a:sym typeface="+mn-ea"/>
              </a:rPr>
              <a:t>和收藏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E81CBA7-12F8-CA4D-A9E8-F7082FC6D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92" y="2104847"/>
            <a:ext cx="8181098" cy="44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14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5177" y="1225915"/>
            <a:ext cx="10682605" cy="662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运行和停止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4D7DC25-F55E-FE41-BBAB-5153F309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41" y="1888404"/>
            <a:ext cx="8245475" cy="47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39240" y="400050"/>
            <a:ext cx="617982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飞桨的全景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5635" y="1319530"/>
            <a:ext cx="1093625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飞桨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PaddlePaddle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，还提供了一整套紧密关联、灵活组合的完整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工具组件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服务平台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，有利于深度学习技术的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落地</a:t>
            </a:r>
            <a:r>
              <a:rPr lang="zh-CN" altLang="en-US" sz="2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9641" y="2454555"/>
            <a:ext cx="10833593" cy="4343443"/>
            <a:chOff x="635635" y="2957314"/>
            <a:chExt cx="7690014" cy="3076970"/>
          </a:xfrm>
        </p:grpSpPr>
        <p:sp>
          <p:nvSpPr>
            <p:cNvPr id="8" name="矩形 45"/>
            <p:cNvSpPr/>
            <p:nvPr/>
          </p:nvSpPr>
          <p:spPr>
            <a:xfrm>
              <a:off x="3781893" y="2959968"/>
              <a:ext cx="2197612" cy="553841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矩形 72"/>
            <p:cNvSpPr/>
            <p:nvPr/>
          </p:nvSpPr>
          <p:spPr>
            <a:xfrm>
              <a:off x="5002189" y="5638758"/>
              <a:ext cx="779075" cy="389074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53"/>
            <p:cNvSpPr/>
            <p:nvPr/>
          </p:nvSpPr>
          <p:spPr>
            <a:xfrm>
              <a:off x="5830871" y="5629063"/>
              <a:ext cx="779076" cy="398769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4"/>
            <p:cNvSpPr/>
            <p:nvPr/>
          </p:nvSpPr>
          <p:spPr>
            <a:xfrm>
              <a:off x="6650469" y="5621047"/>
              <a:ext cx="779075" cy="406785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55"/>
            <p:cNvSpPr/>
            <p:nvPr/>
          </p:nvSpPr>
          <p:spPr>
            <a:xfrm>
              <a:off x="7526029" y="5621047"/>
              <a:ext cx="740289" cy="406785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2"/>
            <p:cNvSpPr/>
            <p:nvPr/>
          </p:nvSpPr>
          <p:spPr>
            <a:xfrm>
              <a:off x="4123968" y="5632307"/>
              <a:ext cx="805232" cy="401977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0F9D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59"/>
            <p:cNvSpPr/>
            <p:nvPr/>
          </p:nvSpPr>
          <p:spPr>
            <a:xfrm>
              <a:off x="1481140" y="5638177"/>
              <a:ext cx="819949" cy="390236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50"/>
            <p:cNvSpPr/>
            <p:nvPr/>
          </p:nvSpPr>
          <p:spPr>
            <a:xfrm>
              <a:off x="2355987" y="5638177"/>
              <a:ext cx="819949" cy="390236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43"/>
            <p:cNvSpPr/>
            <p:nvPr/>
          </p:nvSpPr>
          <p:spPr>
            <a:xfrm>
              <a:off x="3247303" y="4740590"/>
              <a:ext cx="1681898" cy="369565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44"/>
            <p:cNvSpPr/>
            <p:nvPr/>
          </p:nvSpPr>
          <p:spPr>
            <a:xfrm>
              <a:off x="5012380" y="4742481"/>
              <a:ext cx="1597568" cy="369565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42"/>
            <p:cNvSpPr/>
            <p:nvPr/>
          </p:nvSpPr>
          <p:spPr>
            <a:xfrm>
              <a:off x="1481141" y="4742481"/>
              <a:ext cx="1694796" cy="369565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1"/>
            <p:cNvSpPr/>
            <p:nvPr/>
          </p:nvSpPr>
          <p:spPr>
            <a:xfrm>
              <a:off x="3241666" y="5632307"/>
              <a:ext cx="824315" cy="401977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D9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7"/>
            <p:cNvSpPr/>
            <p:nvPr/>
          </p:nvSpPr>
          <p:spPr>
            <a:xfrm>
              <a:off x="1481140" y="5187581"/>
              <a:ext cx="1694797" cy="369565"/>
            </a:xfrm>
            <a:prstGeom prst="rect">
              <a:avLst/>
            </a:prstGeom>
            <a:solidFill>
              <a:srgbClr val="3259CA"/>
            </a:solidFill>
            <a:ln w="12700">
              <a:noFill/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70"/>
            <p:cNvSpPr/>
            <p:nvPr/>
          </p:nvSpPr>
          <p:spPr>
            <a:xfrm>
              <a:off x="5000530" y="5187581"/>
              <a:ext cx="3260382" cy="369565"/>
            </a:xfrm>
            <a:prstGeom prst="rect">
              <a:avLst/>
            </a:prstGeom>
            <a:solidFill>
              <a:srgbClr val="3259CA"/>
            </a:solidFill>
            <a:ln w="12700">
              <a:noFill/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9"/>
            <p:cNvSpPr/>
            <p:nvPr/>
          </p:nvSpPr>
          <p:spPr>
            <a:xfrm>
              <a:off x="3240836" y="5187581"/>
              <a:ext cx="1694797" cy="369565"/>
            </a:xfrm>
            <a:prstGeom prst="rect">
              <a:avLst/>
            </a:prstGeom>
            <a:solidFill>
              <a:srgbClr val="3259CA"/>
            </a:solidFill>
            <a:ln w="12700">
              <a:noFill/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"/>
            <p:cNvSpPr/>
            <p:nvPr/>
          </p:nvSpPr>
          <p:spPr>
            <a:xfrm>
              <a:off x="1481140" y="4300619"/>
              <a:ext cx="6779774" cy="369565"/>
            </a:xfrm>
            <a:prstGeom prst="rect">
              <a:avLst/>
            </a:prstGeom>
            <a:solidFill>
              <a:srgbClr val="3259CA"/>
            </a:solidFill>
            <a:ln w="12700">
              <a:solidFill>
                <a:srgbClr val="16227B"/>
              </a:solidFill>
              <a:miter lim="400000"/>
            </a:ln>
          </p:spPr>
          <p:txBody>
            <a:bodyPr lIns="12905" tIns="12905" rIns="12905" bIns="12905" anchor="ctr"/>
            <a:lstStyle/>
            <a:p>
              <a:pPr algn="ctr" defTabSz="247941">
                <a:lnSpc>
                  <a:spcPct val="120000"/>
                </a:lnSpc>
                <a:defRPr sz="4400" b="0">
                  <a:solidFill>
                    <a:srgbClr val="FFFFFF"/>
                  </a:solidFill>
                </a:defRPr>
              </a:pPr>
              <a:endParaRPr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模型库"/>
            <p:cNvSpPr txBox="1"/>
            <p:nvPr/>
          </p:nvSpPr>
          <p:spPr>
            <a:xfrm>
              <a:off x="1481140" y="4257968"/>
              <a:ext cx="6779774" cy="45486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2905" tIns="12905" rIns="12905" bIns="12905" anchor="ctr"/>
            <a:lstStyle>
              <a:lvl1pPr defTabSz="743959">
                <a:defRPr sz="3400" b="0" spc="68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400" spc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模型库</a:t>
              </a:r>
            </a:p>
          </p:txBody>
        </p:sp>
        <p:sp>
          <p:nvSpPr>
            <p:cNvPr id="26" name="矩形 61"/>
            <p:cNvSpPr/>
            <p:nvPr/>
          </p:nvSpPr>
          <p:spPr>
            <a:xfrm>
              <a:off x="635635" y="2959462"/>
              <a:ext cx="778581" cy="554347"/>
            </a:xfrm>
            <a:prstGeom prst="rect">
              <a:avLst/>
            </a:prstGeom>
            <a:solidFill>
              <a:srgbClr val="13255C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0"/>
            <p:cNvSpPr/>
            <p:nvPr/>
          </p:nvSpPr>
          <p:spPr>
            <a:xfrm>
              <a:off x="635635" y="3593335"/>
              <a:ext cx="778581" cy="620111"/>
            </a:xfrm>
            <a:prstGeom prst="rect">
              <a:avLst/>
            </a:prstGeom>
            <a:solidFill>
              <a:srgbClr val="13255C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58"/>
            <p:cNvSpPr/>
            <p:nvPr/>
          </p:nvSpPr>
          <p:spPr>
            <a:xfrm>
              <a:off x="635635" y="4292972"/>
              <a:ext cx="778581" cy="1732024"/>
            </a:xfrm>
            <a:prstGeom prst="rect">
              <a:avLst/>
            </a:prstGeom>
            <a:solidFill>
              <a:srgbClr val="13255C"/>
            </a:solidFill>
            <a:ln w="12700">
              <a:noFill/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155"/>
            <p:cNvSpPr/>
            <p:nvPr/>
          </p:nvSpPr>
          <p:spPr>
            <a:xfrm>
              <a:off x="1481142" y="2961207"/>
              <a:ext cx="2216956" cy="553841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49"/>
            <p:cNvSpPr/>
            <p:nvPr/>
          </p:nvSpPr>
          <p:spPr>
            <a:xfrm>
              <a:off x="6042096" y="3593781"/>
              <a:ext cx="1080000" cy="621133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48"/>
            <p:cNvSpPr/>
            <p:nvPr/>
          </p:nvSpPr>
          <p:spPr>
            <a:xfrm>
              <a:off x="4905632" y="3592767"/>
              <a:ext cx="1080000" cy="621133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47"/>
            <p:cNvSpPr/>
            <p:nvPr/>
          </p:nvSpPr>
          <p:spPr>
            <a:xfrm>
              <a:off x="3767993" y="3592313"/>
              <a:ext cx="1080000" cy="621133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46"/>
            <p:cNvSpPr/>
            <p:nvPr/>
          </p:nvSpPr>
          <p:spPr>
            <a:xfrm>
              <a:off x="2629669" y="3583535"/>
              <a:ext cx="1080000" cy="631782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D9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147"/>
            <p:cNvSpPr/>
            <p:nvPr/>
          </p:nvSpPr>
          <p:spPr>
            <a:xfrm>
              <a:off x="1492715" y="3592767"/>
              <a:ext cx="1080000" cy="621133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"/>
            <p:cNvSpPr txBox="1"/>
            <p:nvPr/>
          </p:nvSpPr>
          <p:spPr>
            <a:xfrm>
              <a:off x="1707233" y="5168398"/>
              <a:ext cx="1242611" cy="40793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 spc="3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spc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开发</a:t>
              </a:r>
              <a:endParaRPr sz="12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"/>
            <p:cNvSpPr txBox="1"/>
            <p:nvPr/>
          </p:nvSpPr>
          <p:spPr>
            <a:xfrm>
              <a:off x="1577912" y="5736637"/>
              <a:ext cx="588856" cy="19331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动态图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"/>
            <p:cNvSpPr txBox="1"/>
            <p:nvPr/>
          </p:nvSpPr>
          <p:spPr>
            <a:xfrm>
              <a:off x="2463590" y="5718566"/>
              <a:ext cx="588856" cy="22945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静态图</a:t>
              </a:r>
            </a:p>
          </p:txBody>
        </p:sp>
        <p:sp>
          <p:nvSpPr>
            <p:cNvPr id="38" name="矩形"/>
            <p:cNvSpPr txBox="1"/>
            <p:nvPr/>
          </p:nvSpPr>
          <p:spPr>
            <a:xfrm>
              <a:off x="3466928" y="5168398"/>
              <a:ext cx="1242611" cy="40793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 spc="3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spc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训练</a:t>
              </a:r>
            </a:p>
          </p:txBody>
        </p:sp>
        <p:sp>
          <p:nvSpPr>
            <p:cNvPr id="39" name="矩形"/>
            <p:cNvSpPr txBox="1"/>
            <p:nvPr/>
          </p:nvSpPr>
          <p:spPr>
            <a:xfrm>
              <a:off x="3260207" y="5671662"/>
              <a:ext cx="787231" cy="32326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大规模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分布式训练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"/>
            <p:cNvSpPr txBox="1"/>
            <p:nvPr/>
          </p:nvSpPr>
          <p:spPr>
            <a:xfrm>
              <a:off x="4137046" y="5660062"/>
              <a:ext cx="779076" cy="34646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sz="3000" b="0" spc="187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spc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工业级</a:t>
              </a:r>
              <a:endParaRPr lang="en-US" altLang="zh-CN" sz="12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sz="1200" spc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数据处理</a:t>
              </a:r>
              <a:endParaRPr sz="12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"/>
            <p:cNvSpPr txBox="1"/>
            <p:nvPr/>
          </p:nvSpPr>
          <p:spPr>
            <a:xfrm>
              <a:off x="6009416" y="5168397"/>
              <a:ext cx="1242611" cy="40793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 spc="3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spc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预测</a:t>
              </a:r>
            </a:p>
          </p:txBody>
        </p:sp>
        <p:sp>
          <p:nvSpPr>
            <p:cNvPr id="42" name="矩形"/>
            <p:cNvSpPr txBox="1"/>
            <p:nvPr/>
          </p:nvSpPr>
          <p:spPr>
            <a:xfrm>
              <a:off x="4983977" y="5632307"/>
              <a:ext cx="809617" cy="38577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Paddle Serving</a:t>
              </a:r>
            </a:p>
          </p:txBody>
        </p:sp>
        <p:sp>
          <p:nvSpPr>
            <p:cNvPr id="43" name="矩形"/>
            <p:cNvSpPr txBox="1"/>
            <p:nvPr/>
          </p:nvSpPr>
          <p:spPr>
            <a:xfrm>
              <a:off x="5801126" y="5609880"/>
              <a:ext cx="850464" cy="40820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Paddle Mobile</a:t>
              </a:r>
            </a:p>
          </p:txBody>
        </p:sp>
        <p:sp>
          <p:nvSpPr>
            <p:cNvPr id="44" name="矩形"/>
            <p:cNvSpPr txBox="1"/>
            <p:nvPr/>
          </p:nvSpPr>
          <p:spPr>
            <a:xfrm>
              <a:off x="6688800" y="5654554"/>
              <a:ext cx="702415" cy="3403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PaddleSlim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矩形"/>
            <p:cNvSpPr txBox="1"/>
            <p:nvPr/>
          </p:nvSpPr>
          <p:spPr>
            <a:xfrm>
              <a:off x="7523515" y="5691756"/>
              <a:ext cx="711231" cy="23840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安全与加密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矩形"/>
            <p:cNvSpPr txBox="1"/>
            <p:nvPr/>
          </p:nvSpPr>
          <p:spPr>
            <a:xfrm>
              <a:off x="1852972" y="4740369"/>
              <a:ext cx="949938" cy="32326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PaddleRec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"/>
            <p:cNvSpPr txBox="1"/>
            <p:nvPr/>
          </p:nvSpPr>
          <p:spPr>
            <a:xfrm>
              <a:off x="3616878" y="4763518"/>
              <a:ext cx="942709" cy="32326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PaddleNLP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"/>
            <p:cNvSpPr txBox="1"/>
            <p:nvPr/>
          </p:nvSpPr>
          <p:spPr>
            <a:xfrm>
              <a:off x="5359510" y="4778982"/>
              <a:ext cx="895442" cy="32326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PaddleCV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文本框 3"/>
            <p:cNvSpPr txBox="1"/>
            <p:nvPr/>
          </p:nvSpPr>
          <p:spPr>
            <a:xfrm>
              <a:off x="674712" y="5044254"/>
              <a:ext cx="711231" cy="22945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2905" tIns="12905" rIns="12905" bIns="12905"/>
            <a:lstStyle>
              <a:lvl1pPr>
                <a:defRPr sz="3600" b="0" spc="18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400" spc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核心框架</a:t>
              </a:r>
              <a:endParaRPr sz="14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文本框 128"/>
            <p:cNvSpPr txBox="1"/>
            <p:nvPr/>
          </p:nvSpPr>
          <p:spPr>
            <a:xfrm>
              <a:off x="659324" y="3815992"/>
              <a:ext cx="731204" cy="22945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2905" tIns="12905" rIns="12905" bIns="12905"/>
            <a:lstStyle>
              <a:lvl1pPr>
                <a:defRPr sz="3600" b="0" spc="18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400" spc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工具组件</a:t>
              </a:r>
              <a:endParaRPr sz="14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"/>
            <p:cNvSpPr txBox="1"/>
            <p:nvPr/>
          </p:nvSpPr>
          <p:spPr>
            <a:xfrm>
              <a:off x="4962096" y="3653352"/>
              <a:ext cx="1004957" cy="4620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/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VisualDL</a:t>
              </a:r>
              <a:endParaRPr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训练可视化工具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"/>
            <p:cNvSpPr txBox="1"/>
            <p:nvPr/>
          </p:nvSpPr>
          <p:spPr>
            <a:xfrm>
              <a:off x="1420775" y="3640119"/>
              <a:ext cx="1113746" cy="51165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/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PaddleHub</a:t>
              </a:r>
              <a:endParaRPr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迁移学习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"/>
            <p:cNvSpPr txBox="1"/>
            <p:nvPr/>
          </p:nvSpPr>
          <p:spPr>
            <a:xfrm>
              <a:off x="2723870" y="3655300"/>
              <a:ext cx="848769" cy="51165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/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PARL</a:t>
              </a:r>
              <a:endParaRPr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强化学习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"/>
            <p:cNvSpPr txBox="1"/>
            <p:nvPr/>
          </p:nvSpPr>
          <p:spPr>
            <a:xfrm>
              <a:off x="5983736" y="3671056"/>
              <a:ext cx="1207594" cy="45486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/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EDL</a:t>
              </a:r>
              <a:endParaRPr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弹性深度学习计算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EasyDL"/>
            <p:cNvSpPr txBox="1"/>
            <p:nvPr/>
          </p:nvSpPr>
          <p:spPr>
            <a:xfrm>
              <a:off x="1808106" y="3035647"/>
              <a:ext cx="1673488" cy="40197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0584" tIns="10584" rIns="10584" bIns="10584" anchor="ctr"/>
            <a:lstStyle/>
            <a:p>
              <a:pPr algn="ctr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EasyDL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零基础定制化训练和服务平台</a:t>
              </a:r>
              <a:r>
                <a: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56" name="EasyDL"/>
            <p:cNvSpPr txBox="1"/>
            <p:nvPr/>
          </p:nvSpPr>
          <p:spPr>
            <a:xfrm>
              <a:off x="3913905" y="3051852"/>
              <a:ext cx="1927238" cy="36956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0584" tIns="10584" rIns="10584" bIns="10584" anchor="ctr"/>
            <a:lstStyle/>
            <a:p>
              <a:pPr algn="ctr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AI Studio</a:t>
              </a:r>
            </a:p>
            <a:p>
              <a:pPr algn="ctr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一站式开发平台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文本框 157"/>
            <p:cNvSpPr txBox="1"/>
            <p:nvPr/>
          </p:nvSpPr>
          <p:spPr>
            <a:xfrm>
              <a:off x="664726" y="3118927"/>
              <a:ext cx="731204" cy="23840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2905" tIns="12905" rIns="12905" bIns="12905"/>
            <a:lstStyle>
              <a:lvl1pPr>
                <a:defRPr sz="3600" b="0" spc="18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sz="1400" spc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服务平台</a:t>
              </a:r>
              <a:endParaRPr sz="14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45">
              <a:extLst>
                <a:ext uri="{FF2B5EF4-FFF2-40B4-BE49-F238E27FC236}">
                  <a16:creationId xmlns:a16="http://schemas.microsoft.com/office/drawing/2014/main" xmlns="" id="{7B169C28-3E07-054D-8825-1353853DA376}"/>
                </a:ext>
              </a:extLst>
            </p:cNvPr>
            <p:cNvSpPr/>
            <p:nvPr/>
          </p:nvSpPr>
          <p:spPr>
            <a:xfrm>
              <a:off x="6045992" y="2957314"/>
              <a:ext cx="2214919" cy="553841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EasyDL">
              <a:extLst>
                <a:ext uri="{FF2B5EF4-FFF2-40B4-BE49-F238E27FC236}">
                  <a16:creationId xmlns:a16="http://schemas.microsoft.com/office/drawing/2014/main" xmlns="" id="{614F476A-55E8-9D45-9DCF-6FA7DCB90F85}"/>
                </a:ext>
              </a:extLst>
            </p:cNvPr>
            <p:cNvSpPr txBox="1"/>
            <p:nvPr/>
          </p:nvSpPr>
          <p:spPr>
            <a:xfrm>
              <a:off x="6178005" y="3049198"/>
              <a:ext cx="1927238" cy="36956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0584" tIns="10584" rIns="10584" bIns="10584" anchor="ctr"/>
            <a:lstStyle/>
            <a:p>
              <a:pPr algn="ctr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EasyEdge</a:t>
              </a:r>
              <a:endParaRPr lang="e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端计算模型生成平台</a:t>
              </a:r>
            </a:p>
          </p:txBody>
        </p:sp>
        <p:sp>
          <p:nvSpPr>
            <p:cNvPr id="60" name="矩形 49">
              <a:extLst>
                <a:ext uri="{FF2B5EF4-FFF2-40B4-BE49-F238E27FC236}">
                  <a16:creationId xmlns:a16="http://schemas.microsoft.com/office/drawing/2014/main" xmlns="" id="{9B203120-9AE2-8D44-9152-E549609B40BD}"/>
                </a:ext>
              </a:extLst>
            </p:cNvPr>
            <p:cNvSpPr/>
            <p:nvPr/>
          </p:nvSpPr>
          <p:spPr>
            <a:xfrm>
              <a:off x="7180911" y="3590452"/>
              <a:ext cx="1080000" cy="621133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">
              <a:extLst>
                <a:ext uri="{FF2B5EF4-FFF2-40B4-BE49-F238E27FC236}">
                  <a16:creationId xmlns:a16="http://schemas.microsoft.com/office/drawing/2014/main" xmlns="" id="{E0BBEDB6-D35C-334A-886F-63F6FF82C4D6}"/>
                </a:ext>
              </a:extLst>
            </p:cNvPr>
            <p:cNvSpPr txBox="1"/>
            <p:nvPr/>
          </p:nvSpPr>
          <p:spPr>
            <a:xfrm>
              <a:off x="7118055" y="3655902"/>
              <a:ext cx="1207594" cy="45486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/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PGL</a:t>
              </a:r>
            </a:p>
            <a:p>
              <a:pPr algn="ctr" defTabSz="247941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图神经网络</a:t>
              </a:r>
            </a:p>
          </p:txBody>
        </p:sp>
        <p:sp>
          <p:nvSpPr>
            <p:cNvPr id="62" name="EasyDL">
              <a:extLst>
                <a:ext uri="{FF2B5EF4-FFF2-40B4-BE49-F238E27FC236}">
                  <a16:creationId xmlns:a16="http://schemas.microsoft.com/office/drawing/2014/main" xmlns="" id="{85F5EACA-0EA2-EF44-83FC-1CFAA3B00B35}"/>
                </a:ext>
              </a:extLst>
            </p:cNvPr>
            <p:cNvSpPr txBox="1"/>
            <p:nvPr/>
          </p:nvSpPr>
          <p:spPr>
            <a:xfrm>
              <a:off x="3342637" y="3718140"/>
              <a:ext cx="1927238" cy="36956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0584" tIns="10584" rIns="10584" bIns="10584" anchor="ctr"/>
            <a:lstStyle/>
            <a:p>
              <a:pPr algn="ctr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Hans" sz="1200" spc="1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AutoDL</a:t>
              </a:r>
              <a:r>
                <a:rPr lang="zh-Hans" altLang="en-US" sz="1200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Hans" sz="1200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Design</a:t>
              </a:r>
            </a:p>
            <a:p>
              <a:pPr algn="ctr">
                <a:lnSpc>
                  <a:spcPct val="120000"/>
                </a:lnSpc>
                <a:defRPr sz="3000" b="0" spc="15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zh-Hans" altLang="en-US" sz="1200" spc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自动化网络结构</a:t>
              </a:r>
              <a:r>
                <a:rPr lang="zh-Hans" altLang="en-US" sz="1200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</a:t>
              </a:r>
              <a:endParaRPr sz="12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44">
              <a:extLst>
                <a:ext uri="{FF2B5EF4-FFF2-40B4-BE49-F238E27FC236}">
                  <a16:creationId xmlns:a16="http://schemas.microsoft.com/office/drawing/2014/main" xmlns="" id="{CF19FFD2-B152-5940-B2E2-9C81D63917A5}"/>
                </a:ext>
              </a:extLst>
            </p:cNvPr>
            <p:cNvSpPr/>
            <p:nvPr/>
          </p:nvSpPr>
          <p:spPr>
            <a:xfrm>
              <a:off x="6685262" y="4740369"/>
              <a:ext cx="1575649" cy="369565"/>
            </a:xfrm>
            <a:prstGeom prst="rect">
              <a:avLst/>
            </a:prstGeom>
            <a:solidFill>
              <a:srgbClr val="3259CA"/>
            </a:solidFill>
            <a:ln w="12700">
              <a:miter lim="400000"/>
            </a:ln>
          </p:spPr>
          <p:txBody>
            <a:bodyPr lIns="12905" tIns="12905" rIns="12905" bIns="12905" anchor="ctr"/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">
              <a:extLst>
                <a:ext uri="{FF2B5EF4-FFF2-40B4-BE49-F238E27FC236}">
                  <a16:creationId xmlns:a16="http://schemas.microsoft.com/office/drawing/2014/main" xmlns="" id="{3CABBAD1-313D-E34D-A493-C50F34F983CF}"/>
                </a:ext>
              </a:extLst>
            </p:cNvPr>
            <p:cNvSpPr txBox="1"/>
            <p:nvPr/>
          </p:nvSpPr>
          <p:spPr>
            <a:xfrm>
              <a:off x="7025365" y="4763518"/>
              <a:ext cx="895442" cy="32326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743959">
                <a:defRPr sz="3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Hans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PaddleSpeech</a:t>
              </a:r>
              <a:endPara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855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7756" y="1181367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9A61C77-E00F-504F-B263-0AF8B9B32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58" y="1843921"/>
            <a:ext cx="8008800" cy="48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65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964" y="1257082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菜单栏 快捷工具栏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E31C447-A2EA-1E43-B958-818E47C9C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6" y="1919636"/>
            <a:ext cx="7382954" cy="3484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B860813-808C-514F-B581-5DC511941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50" y="2212319"/>
            <a:ext cx="3987800" cy="101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67ACD71-A17D-3F4D-8878-5EF21032E4E9}"/>
              </a:ext>
            </a:extLst>
          </p:cNvPr>
          <p:cNvSpPr txBox="1"/>
          <p:nvPr/>
        </p:nvSpPr>
        <p:spPr>
          <a:xfrm>
            <a:off x="145870" y="5567903"/>
            <a:ext cx="1175912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algn="just">
              <a:lnSpc>
                <a:spcPct val="150000"/>
              </a:lnSpc>
            </a:pPr>
            <a:r>
              <a:rPr lang="zh-CN" altLang="en-US" b="1" dirty="0">
                <a:solidFill>
                  <a:srgbClr val="17B9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文件下载</a:t>
            </a:r>
            <a:r>
              <a:rPr lang="zh-CN" altLang="en-US" dirty="0">
                <a:solidFill>
                  <a:srgbClr val="17B9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notebook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下载为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ipynb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文件在本地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jupyter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环境直接运行，或下载为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文件通过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shell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命令执行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</a:p>
          <a:p>
            <a:pPr indent="360045" algn="just">
              <a:lnSpc>
                <a:spcPct val="150000"/>
              </a:lnSpc>
            </a:pPr>
            <a:r>
              <a:rPr lang="zh-CN" altLang="en-US" b="1" dirty="0">
                <a:solidFill>
                  <a:srgbClr val="17B9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文件上传</a:t>
            </a:r>
            <a:r>
              <a:rPr lang="zh-CN" altLang="en-US" dirty="0">
                <a:solidFill>
                  <a:srgbClr val="17B9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将本地编写好的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ipynb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文件直接上传到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Notebook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环境中运行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96B6AC-2EFA-7144-A2E1-72F1BEB6176F}"/>
              </a:ext>
            </a:extLst>
          </p:cNvPr>
          <p:cNvSpPr/>
          <p:nvPr/>
        </p:nvSpPr>
        <p:spPr>
          <a:xfrm>
            <a:off x="8417393" y="3589806"/>
            <a:ext cx="286699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重启环境：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清空环境缓存变量和环境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前建议先执行此操作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411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3" y="1319529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-Code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0B286F8-B778-2240-B766-5DBBC54A2272}"/>
              </a:ext>
            </a:extLst>
          </p:cNvPr>
          <p:cNvSpPr txBox="1"/>
          <p:nvPr/>
        </p:nvSpPr>
        <p:spPr>
          <a:xfrm>
            <a:off x="822101" y="2139670"/>
            <a:ext cx="38683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新建</a:t>
            </a:r>
            <a:r>
              <a:rPr lang="en-US" altLang="zh-Han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</a:t>
            </a: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方式一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2953251-1486-F645-9963-0102EF2B2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01" y="3018255"/>
            <a:ext cx="8178800" cy="128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A093741-2C73-2846-9FF6-E89BCE40AA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363" b="-2878"/>
          <a:stretch/>
        </p:blipFill>
        <p:spPr>
          <a:xfrm>
            <a:off x="822101" y="5337127"/>
            <a:ext cx="8178800" cy="51317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A8000C-FDC6-A34F-BE7B-F516FA804423}"/>
              </a:ext>
            </a:extLst>
          </p:cNvPr>
          <p:cNvSpPr txBox="1"/>
          <p:nvPr/>
        </p:nvSpPr>
        <p:spPr>
          <a:xfrm>
            <a:off x="822101" y="4347539"/>
            <a:ext cx="7114891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新建</a:t>
            </a:r>
            <a:r>
              <a:rPr lang="en-US" altLang="zh-Han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</a:t>
            </a: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方式二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323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3761" y="1287790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-Code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0B286F8-B778-2240-B766-5DBBC54A2272}"/>
              </a:ext>
            </a:extLst>
          </p:cNvPr>
          <p:cNvSpPr txBox="1"/>
          <p:nvPr/>
        </p:nvSpPr>
        <p:spPr>
          <a:xfrm>
            <a:off x="920005" y="1950344"/>
            <a:ext cx="39931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运行操作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254E60C-8F22-924E-8D99-53920AEE3F69}"/>
              </a:ext>
            </a:extLst>
          </p:cNvPr>
          <p:cNvSpPr txBox="1"/>
          <p:nvPr/>
        </p:nvSpPr>
        <p:spPr>
          <a:xfrm>
            <a:off x="807463" y="4652761"/>
            <a:ext cx="410573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运行结果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F44F6E2C-59C3-034C-BF97-9E4024893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3" y="3997951"/>
            <a:ext cx="8115300" cy="609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1C528AC4-E6D7-0A46-B891-9A48A40D5809}"/>
              </a:ext>
            </a:extLst>
          </p:cNvPr>
          <p:cNvSpPr txBox="1"/>
          <p:nvPr/>
        </p:nvSpPr>
        <p:spPr>
          <a:xfrm>
            <a:off x="920005" y="3446646"/>
            <a:ext cx="39931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运行中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67B0ED3-F1BE-6447-BBE9-B322CBF56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3" y="2496350"/>
            <a:ext cx="8204200" cy="10287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2981FC7A-B489-DE4B-87ED-7DD3B6D21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3" y="5279029"/>
            <a:ext cx="81153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18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3" y="1319529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-Code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C2C714B-25C7-4541-A53F-D4B2AC4B3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" y="2024510"/>
            <a:ext cx="8166100" cy="191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20FDDD9-9E63-6E40-8EC3-458CABC83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6" y="4234857"/>
            <a:ext cx="8216900" cy="1892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0B286F8-B778-2240-B766-5DBBC54A2272}"/>
              </a:ext>
            </a:extLst>
          </p:cNvPr>
          <p:cNvSpPr txBox="1"/>
          <p:nvPr/>
        </p:nvSpPr>
        <p:spPr>
          <a:xfrm>
            <a:off x="9417990" y="2660194"/>
            <a:ext cx="19642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algn="ctr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命令模式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254E60C-8F22-924E-8D99-53920AEE3F69}"/>
              </a:ext>
            </a:extLst>
          </p:cNvPr>
          <p:cNvSpPr txBox="1"/>
          <p:nvPr/>
        </p:nvSpPr>
        <p:spPr>
          <a:xfrm>
            <a:off x="9417990" y="4781296"/>
            <a:ext cx="1964243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360045" algn="ctr" fontAlgn="auto">
              <a:lnSpc>
                <a:spcPct val="150000"/>
              </a:lnSpc>
              <a:defRPr sz="2400" b="1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Hans" altLang="en-US" dirty="0">
                <a:sym typeface="+mn-ea"/>
              </a:rPr>
              <a:t>编辑模式</a:t>
            </a:r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5674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3" y="1319529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-Code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0B286F8-B778-2240-B766-5DBBC54A2272}"/>
              </a:ext>
            </a:extLst>
          </p:cNvPr>
          <p:cNvSpPr txBox="1"/>
          <p:nvPr/>
        </p:nvSpPr>
        <p:spPr>
          <a:xfrm>
            <a:off x="8697984" y="2334910"/>
            <a:ext cx="3494016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</a:t>
            </a: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序号与运行序号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254E60C-8F22-924E-8D99-53920AEE3F69}"/>
              </a:ext>
            </a:extLst>
          </p:cNvPr>
          <p:cNvSpPr txBox="1"/>
          <p:nvPr/>
        </p:nvSpPr>
        <p:spPr>
          <a:xfrm>
            <a:off x="8802116" y="4629523"/>
            <a:ext cx="2536764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更多操作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7DEF297-1F9F-4045-9045-51E79DBC6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6" y="4260539"/>
            <a:ext cx="8153400" cy="1384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DC99A74-090E-9041-A7CD-7B87C6221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3459354"/>
            <a:ext cx="8216900" cy="457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FD9BAC6-627C-AE4C-BC9C-82E999C4F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6" y="2171157"/>
            <a:ext cx="8204200" cy="1003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A8000C-FDC6-A34F-BE7B-F516FA804423}"/>
              </a:ext>
            </a:extLst>
          </p:cNvPr>
          <p:cNvSpPr txBox="1"/>
          <p:nvPr/>
        </p:nvSpPr>
        <p:spPr>
          <a:xfrm>
            <a:off x="8865617" y="3394332"/>
            <a:ext cx="2003802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折叠效果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0080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3" y="1319529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-Code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0B286F8-B778-2240-B766-5DBBC54A2272}"/>
              </a:ext>
            </a:extLst>
          </p:cNvPr>
          <p:cNvSpPr txBox="1"/>
          <p:nvPr/>
        </p:nvSpPr>
        <p:spPr>
          <a:xfrm>
            <a:off x="8833864" y="2309326"/>
            <a:ext cx="286032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</a:t>
            </a: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命令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254E60C-8F22-924E-8D99-53920AEE3F69}"/>
              </a:ext>
            </a:extLst>
          </p:cNvPr>
          <p:cNvSpPr txBox="1"/>
          <p:nvPr/>
        </p:nvSpPr>
        <p:spPr>
          <a:xfrm>
            <a:off x="8833863" y="5164639"/>
            <a:ext cx="286032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魔术方法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DA8000C-FDC6-A34F-BE7B-F516FA804423}"/>
              </a:ext>
            </a:extLst>
          </p:cNvPr>
          <p:cNvSpPr txBox="1"/>
          <p:nvPr/>
        </p:nvSpPr>
        <p:spPr>
          <a:xfrm>
            <a:off x="8833863" y="3663616"/>
            <a:ext cx="286032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D9ADF8E-6AD4-DD42-955F-EE92BC7B2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8" y="3309898"/>
            <a:ext cx="8293100" cy="12573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87DDD99B-2AF7-A34A-91CB-B60955465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3" y="4575563"/>
            <a:ext cx="8242300" cy="22225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41DF93E8-C81E-D049-B986-BDD57A426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3" y="2074490"/>
            <a:ext cx="8229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19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3" y="1319529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-Markdown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0B286F8-B778-2240-B766-5DBBC54A2272}"/>
              </a:ext>
            </a:extLst>
          </p:cNvPr>
          <p:cNvSpPr txBox="1"/>
          <p:nvPr/>
        </p:nvSpPr>
        <p:spPr>
          <a:xfrm>
            <a:off x="623316" y="2182650"/>
            <a:ext cx="10682605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编辑</a:t>
            </a:r>
            <a:r>
              <a:rPr lang="zh-Hans" altLang="en-US" sz="2400" b="1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</a:t>
            </a:r>
            <a:r>
              <a:rPr lang="zh-CN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Hans" altLang="en-US" sz="2400" b="1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图片、表格、公式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254E60C-8F22-924E-8D99-53920AEE3F69}"/>
              </a:ext>
            </a:extLst>
          </p:cNvPr>
          <p:cNvSpPr txBox="1"/>
          <p:nvPr/>
        </p:nvSpPr>
        <p:spPr>
          <a:xfrm>
            <a:off x="699516" y="4416375"/>
            <a:ext cx="10682605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预览样式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4C080730-ACC7-C044-8CCA-1455891A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6" y="5099588"/>
            <a:ext cx="8153400" cy="939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1359B713-2690-C84F-8120-ED6D9334D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" y="2968019"/>
            <a:ext cx="8255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0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3" y="1319529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侧边栏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环境信息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C7BD1B9-E964-1740-92E3-610AFEFFE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73" y="2088559"/>
            <a:ext cx="8171771" cy="32137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A1F463C-536E-E54B-9295-26CD5622C410}"/>
              </a:ext>
            </a:extLst>
          </p:cNvPr>
          <p:cNvSpPr txBox="1"/>
          <p:nvPr/>
        </p:nvSpPr>
        <p:spPr>
          <a:xfrm>
            <a:off x="1135155" y="5572468"/>
            <a:ext cx="87859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r>
              <a:rPr lang="zh-Hans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切换</a:t>
            </a:r>
            <a:r>
              <a:rPr lang="en-US" altLang="zh-Han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GPU/CPU</a:t>
            </a:r>
            <a:r>
              <a:rPr lang="zh-Hans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环境，需要先停止运行后，重启项目切换</a:t>
            </a:r>
            <a:r>
              <a:rPr lang="en-US" altLang="zh-Han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Hans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临时方案</a:t>
            </a:r>
            <a:r>
              <a:rPr lang="en-US" altLang="zh-Hans" sz="2000" b="1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442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3" y="1319529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侧边栏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文件夹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0B286F8-B778-2240-B766-5DBBC54A2272}"/>
              </a:ext>
            </a:extLst>
          </p:cNvPr>
          <p:cNvSpPr txBox="1"/>
          <p:nvPr/>
        </p:nvSpPr>
        <p:spPr>
          <a:xfrm>
            <a:off x="1052962" y="5715883"/>
            <a:ext cx="723108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home/</a:t>
            </a:r>
            <a:r>
              <a:rPr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aistudio</a:t>
            </a: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/data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是非持久化</a:t>
            </a:r>
            <a:r>
              <a:rPr lang="zh-CN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目录，请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将您的文件放到该目录下，重启后，文件将会</a:t>
            </a:r>
            <a:r>
              <a:rPr lang="zh-CN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丢失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62989A1-93A9-5043-A3F8-9DF109972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62" y="1982083"/>
            <a:ext cx="8039100" cy="3733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0DCCCF6-31D3-AA49-B741-1CE6B634E5BB}"/>
              </a:ext>
            </a:extLst>
          </p:cNvPr>
          <p:cNvSpPr txBox="1"/>
          <p:nvPr/>
        </p:nvSpPr>
        <p:spPr>
          <a:xfrm>
            <a:off x="9186201" y="3381733"/>
            <a:ext cx="275828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文件上</a:t>
            </a:r>
            <a:r>
              <a:rPr lang="zh-Hans" altLang="en-US" sz="2400" b="1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</a:t>
            </a:r>
            <a:endParaRPr lang="en-US" altLang="zh-Hans" sz="2400" b="1" dirty="0" smtClean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360045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</a:t>
            </a:r>
            <a:r>
              <a:rPr lang="zh-Hans" altLang="en-US" sz="2400" b="1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</a:t>
            </a:r>
            <a:endParaRPr lang="zh-CN" altLang="en-US" sz="24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621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5370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飞桨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的愿景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1319530"/>
            <a:ext cx="1068260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源于产业实践的开源深度学习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平台，飞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桨致力于让深度学习技术的创新与应用更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简单！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开始使用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特性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工具平台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资讯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-&gt;GitHub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优势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最新资讯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快速安装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他们都在用</a:t>
            </a:r>
            <a:endParaRPr lang="zh-CN" altLang="en-US" sz="2000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5904"/>
            <a:ext cx="12164587" cy="41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9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3" y="1319529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侧边栏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0DCCCF6-31D3-AA49-B741-1CE6B634E5BB}"/>
              </a:ext>
            </a:extLst>
          </p:cNvPr>
          <p:cNvSpPr txBox="1"/>
          <p:nvPr/>
        </p:nvSpPr>
        <p:spPr>
          <a:xfrm>
            <a:off x="2951205" y="5427230"/>
            <a:ext cx="6075905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Hans" altLang="en-US" sz="24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查看项目挂载数据集</a:t>
            </a:r>
            <a:endParaRPr lang="zh-CN" altLang="en-US" sz="2400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D0100B6-56D9-C94B-8D02-8603E67B7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" y="1982083"/>
            <a:ext cx="7139176" cy="336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77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637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Studi</a:t>
            </a:r>
            <a:r>
              <a:rPr kumimoji="1"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2347" y="1319529"/>
            <a:ext cx="10682605" cy="66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Notebook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编程环境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侧边栏</a:t>
            </a:r>
            <a:r>
              <a:rPr lang="en-US" altLang="zh-Han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Hans" altLang="en-US" sz="2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</a:t>
            </a:r>
            <a:endParaRPr lang="zh-CN" altLang="en-US" sz="28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0DCCCF6-31D3-AA49-B741-1CE6B634E5BB}"/>
              </a:ext>
            </a:extLst>
          </p:cNvPr>
          <p:cNvSpPr txBox="1"/>
          <p:nvPr/>
        </p:nvSpPr>
        <p:spPr>
          <a:xfrm>
            <a:off x="496376" y="5370672"/>
            <a:ext cx="113051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B9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设置关闭后环境继续</a:t>
            </a:r>
            <a:r>
              <a:rPr lang="zh-CN" altLang="en-US" b="1" dirty="0" smtClean="0">
                <a:solidFill>
                  <a:srgbClr val="17B9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运行时间</a:t>
            </a:r>
            <a:r>
              <a:rPr lang="zh-CN" altLang="en-US" b="1" dirty="0">
                <a:solidFill>
                  <a:srgbClr val="17B9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关闭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Notebook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页面后，我们将继续为您保留一段时间的环境资源，代码将继续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执行。您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设置配置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希望在关闭网页后，环境继续运行的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550696FA-20FE-D148-956D-AC26C669B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6" y="2082527"/>
            <a:ext cx="689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7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9253" y="336030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512997" y="1818015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飞桨总体概述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512997" y="2771203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飞桨使用指南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512997" y="3724391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使用指南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512997" y="4677579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课程实践：波士顿房价预测</a:t>
            </a:r>
          </a:p>
        </p:txBody>
      </p:sp>
    </p:spTree>
    <p:extLst>
      <p:ext uri="{BB962C8B-B14F-4D97-AF65-F5344CB8AC3E}">
        <p14:creationId xmlns:p14="http://schemas.microsoft.com/office/powerpoint/2010/main" val="29278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"/>
    </mc:Choice>
    <mc:Fallback xmlns="">
      <p:transition spd="slow" advTm="993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18210" y="400051"/>
            <a:ext cx="4468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698543" y="2707630"/>
            <a:ext cx="4544705" cy="7696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：波士顿房价预测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87223" y="400051"/>
            <a:ext cx="6570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pic>
        <p:nvPicPr>
          <p:cNvPr id="8" name="Picture 3" descr="C:\Users\Fire\AppData\Local\Microsoft\Windows\Temporary Internet Files\Content.IE5\GNBL4RG2\MC900356213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2342" y="2217375"/>
            <a:ext cx="2000264" cy="2517030"/>
          </a:xfrm>
          <a:prstGeom prst="rect">
            <a:avLst/>
          </a:prstGeom>
          <a:noFill/>
        </p:spPr>
      </p:pic>
      <p:sp>
        <p:nvSpPr>
          <p:cNvPr id="5" name="圆角矩形 4"/>
          <p:cNvSpPr/>
          <p:nvPr/>
        </p:nvSpPr>
        <p:spPr>
          <a:xfrm>
            <a:off x="5720373" y="2788185"/>
            <a:ext cx="4439920" cy="1375410"/>
          </a:xfrm>
          <a:prstGeom prst="roundRect">
            <a:avLst/>
          </a:prstGeom>
          <a:solidFill>
            <a:srgbClr val="F2FFF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有什么问题吗？</a:t>
            </a:r>
            <a:endParaRPr kumimoji="1"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9253" y="336030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512997" y="1818015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飞桨总体概述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512997" y="2771203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飞桨使用指南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512997" y="3724391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使用指南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512997" y="4677579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课程实践：波士顿房价预测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07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"/>
    </mc:Choice>
    <mc:Fallback xmlns="">
      <p:transition spd="slow" advTm="99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开始使用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用飞桨来实现您的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5375" y="1251290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https://www.paddlepaddle.org.cn/start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快速安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装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快速上手</a:t>
            </a:r>
            <a:r>
              <a:rPr lang="en-US" altLang="zh-CN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新手指南</a:t>
            </a:r>
            <a:endParaRPr lang="zh-CN" altLang="en-US" sz="2000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15" y="2266953"/>
            <a:ext cx="9557875" cy="45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5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29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https://www.paddlepaddle.org.cn/start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 fontAlgn="auto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快速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快速上手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新手指南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68" y="2335192"/>
            <a:ext cx="10827871" cy="45228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开始使用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用飞桨来实现您的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想法</a:t>
            </a:r>
          </a:p>
        </p:txBody>
      </p:sp>
    </p:spTree>
    <p:extLst>
      <p:ext uri="{BB962C8B-B14F-4D97-AF65-F5344CB8AC3E}">
        <p14:creationId xmlns:p14="http://schemas.microsoft.com/office/powerpoint/2010/main" val="2243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375" y="1319530"/>
            <a:ext cx="106826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60045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官网地址：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https://www.paddlepaddle.org.cn/start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 fontAlgn="auto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快速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</a:t>
            </a:r>
            <a:r>
              <a:rPr lang="en-US" altLang="zh-CN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快速上手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新手指南</a:t>
            </a:r>
            <a:endParaRPr lang="zh-CN" altLang="en-US" sz="2000" b="1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72" y="2335193"/>
            <a:ext cx="10676209" cy="3956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64640" y="396875"/>
            <a:ext cx="778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开始使用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用飞桨来实现您的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想法</a:t>
            </a:r>
          </a:p>
        </p:txBody>
      </p:sp>
    </p:spTree>
    <p:extLst>
      <p:ext uri="{BB962C8B-B14F-4D97-AF65-F5344CB8AC3E}">
        <p14:creationId xmlns:p14="http://schemas.microsoft.com/office/powerpoint/2010/main" val="12965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2869</TotalTime>
  <Words>1480</Words>
  <Application>Microsoft Office PowerPoint</Application>
  <PresentationFormat>宽屏</PresentationFormat>
  <Paragraphs>273</Paragraphs>
  <Slides>54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PingFang SC Regular</vt:lpstr>
      <vt:lpstr>黑体</vt:lpstr>
      <vt:lpstr>黑体-简</vt:lpstr>
      <vt:lpstr>宋体</vt:lpstr>
      <vt:lpstr>Microsoft YaHei</vt:lpstr>
      <vt:lpstr>Microsoft YaHei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wenxiaoxin</cp:lastModifiedBy>
  <cp:revision>4</cp:revision>
  <dcterms:created xsi:type="dcterms:W3CDTF">2018-11-24T09:23:00Z</dcterms:created>
  <dcterms:modified xsi:type="dcterms:W3CDTF">2019-08-05T11:47:37Z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